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Playfair Display"/>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11" Type="http://schemas.openxmlformats.org/officeDocument/2006/relationships/slide" Target="slides/slide6.xml"/><Relationship Id="rId22" Type="http://schemas.openxmlformats.org/officeDocument/2006/relationships/font" Target="fonts/PlayfairDisplay-italic.fntdata"/><Relationship Id="rId10" Type="http://schemas.openxmlformats.org/officeDocument/2006/relationships/slide" Target="slides/slide5.xml"/><Relationship Id="rId21" Type="http://schemas.openxmlformats.org/officeDocument/2006/relationships/font" Target="fonts/PlayfairDisplay-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579752618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57975261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9f5fa237f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9f5fa237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9f5fa237f1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9f5fa237f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9f5fa237f1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9f5fa237f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9f5fa237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9f5fa237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9f5fa237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9f5fa237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github.com/Muhammad-Fitroh-Amrilla/Intern_Home_Credit/blob/main/Tugas/Minggu%204/Project_Akhir_Intern_Home_Credit.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FINAL PROJECT RAKAMIN</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MUHAMMAD FITROH AMRILLA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28" name="Google Shape;128;p2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800"/>
              <a:t>PROBLEM: </a:t>
            </a:r>
            <a:br>
              <a:rPr b="1" lang="id" sz="4800"/>
            </a:br>
            <a:r>
              <a:rPr lang="id" sz="1800">
                <a:latin typeface="Playfair Display"/>
                <a:ea typeface="Playfair Display"/>
                <a:cs typeface="Playfair Display"/>
                <a:sym typeface="Playfair Display"/>
              </a:rPr>
              <a:t>Bagaimana membuat model yang dapat memprediksi kemampuan nasabah dalam membayar angsuran, untuk memaksimalkan pemberian angsuran kepada calon nasabah dengan kemampuan pembayaran yang lancar?</a:t>
            </a:r>
            <a:endParaRPr sz="1800">
              <a:latin typeface="Playfair Display"/>
              <a:ea typeface="Playfair Display"/>
              <a:cs typeface="Playfair Display"/>
              <a:sym typeface="Playfair Display"/>
            </a:endParaRPr>
          </a:p>
          <a:p>
            <a:pPr indent="0" lvl="0" marL="0" rtl="0" algn="l">
              <a:spcBef>
                <a:spcPts val="0"/>
              </a:spcBef>
              <a:spcAft>
                <a:spcPts val="0"/>
              </a:spcAft>
              <a:buNone/>
            </a:pPr>
            <a:r>
              <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Dataset</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000000"/>
              </a:buClr>
              <a:buSzPts val="1800"/>
              <a:buFont typeface="Playfair Display"/>
              <a:buChar char="●"/>
            </a:pPr>
            <a:r>
              <a:rPr lang="id" sz="1800">
                <a:solidFill>
                  <a:srgbClr val="000000"/>
                </a:solidFill>
                <a:latin typeface="Playfair Display"/>
                <a:ea typeface="Playfair Display"/>
                <a:cs typeface="Playfair Display"/>
                <a:sym typeface="Playfair Display"/>
              </a:rPr>
              <a:t>Fokus data yang digunakan adalah application_train dari 7 sumber data yang tersedia pada dataset Home Credit. </a:t>
            </a:r>
            <a:endParaRPr sz="1800">
              <a:solidFill>
                <a:srgbClr val="000000"/>
              </a:solidFill>
              <a:latin typeface="Playfair Display"/>
              <a:ea typeface="Playfair Display"/>
              <a:cs typeface="Playfair Display"/>
              <a:sym typeface="Playfair Display"/>
            </a:endParaRPr>
          </a:p>
          <a:p>
            <a:pPr indent="-342900" lvl="0" marL="457200" rtl="0" algn="just">
              <a:spcBef>
                <a:spcPts val="0"/>
              </a:spcBef>
              <a:spcAft>
                <a:spcPts val="0"/>
              </a:spcAft>
              <a:buClr>
                <a:srgbClr val="000000"/>
              </a:buClr>
              <a:buSzPts val="1800"/>
              <a:buFont typeface="Playfair Display"/>
              <a:buChar char="●"/>
            </a:pPr>
            <a:r>
              <a:rPr lang="id" sz="1800">
                <a:solidFill>
                  <a:srgbClr val="000000"/>
                </a:solidFill>
                <a:latin typeface="Playfair Display"/>
                <a:ea typeface="Playfair Display"/>
                <a:cs typeface="Playfair Display"/>
                <a:sym typeface="Playfair Display"/>
              </a:rPr>
              <a:t>Data terdiri dari 307511 baris dan 122 kolom</a:t>
            </a:r>
            <a:endParaRPr sz="1800">
              <a:solidFill>
                <a:srgbClr val="000000"/>
              </a:solidFill>
              <a:latin typeface="Playfair Display"/>
              <a:ea typeface="Playfair Display"/>
              <a:cs typeface="Playfair Display"/>
              <a:sym typeface="Playfair Display"/>
            </a:endParaRPr>
          </a:p>
          <a:p>
            <a:pPr indent="-342900" lvl="0" marL="457200" rtl="0" algn="just">
              <a:spcBef>
                <a:spcPts val="0"/>
              </a:spcBef>
              <a:spcAft>
                <a:spcPts val="0"/>
              </a:spcAft>
              <a:buClr>
                <a:srgbClr val="000000"/>
              </a:buClr>
              <a:buSzPts val="1800"/>
              <a:buFont typeface="Playfair Display"/>
              <a:buChar char="●"/>
            </a:pPr>
            <a:r>
              <a:rPr lang="id" sz="1800">
                <a:solidFill>
                  <a:srgbClr val="000000"/>
                </a:solidFill>
                <a:latin typeface="Playfair Display"/>
                <a:ea typeface="Playfair Display"/>
                <a:cs typeface="Playfair Display"/>
                <a:sym typeface="Playfair Display"/>
              </a:rPr>
              <a:t>Data ini berisi informasi terhadap nasabah-nasabah Home Credit yang diidentifikasikan dari fitur “SK_ID_CURR”</a:t>
            </a:r>
            <a:endParaRPr sz="1800">
              <a:solidFill>
                <a:srgbClr val="000000"/>
              </a:solidFill>
              <a:latin typeface="Playfair Display"/>
              <a:ea typeface="Playfair Display"/>
              <a:cs typeface="Playfair Display"/>
              <a:sym typeface="Playfair Display"/>
            </a:endParaRPr>
          </a:p>
          <a:p>
            <a:pPr indent="-342900" lvl="0" marL="457200" rtl="0" algn="just">
              <a:spcBef>
                <a:spcPts val="0"/>
              </a:spcBef>
              <a:spcAft>
                <a:spcPts val="0"/>
              </a:spcAft>
              <a:buClr>
                <a:srgbClr val="000000"/>
              </a:buClr>
              <a:buSzPts val="1800"/>
              <a:buFont typeface="Playfair Display"/>
              <a:buChar char="●"/>
            </a:pPr>
            <a:r>
              <a:rPr lang="id" sz="1800">
                <a:solidFill>
                  <a:srgbClr val="000000"/>
                </a:solidFill>
                <a:latin typeface="Playfair Display"/>
                <a:ea typeface="Playfair Display"/>
                <a:cs typeface="Playfair Display"/>
                <a:sym typeface="Playfair Display"/>
              </a:rPr>
              <a:t>Data ini menampilkan fitur “TARGET” yang mewakili nasabah lancar dengan kondisi “0’ dan nasabah tidak lancar dengan kondisi “1’.</a:t>
            </a:r>
            <a:endParaRPr sz="1800">
              <a:solidFill>
                <a:srgbClr val="000000"/>
              </a:solidFill>
              <a:latin typeface="Playfair Display"/>
              <a:ea typeface="Playfair Display"/>
              <a:cs typeface="Playfair Display"/>
              <a:sym typeface="Playfair Display"/>
            </a:endParaRPr>
          </a:p>
          <a:p>
            <a:pPr indent="0" lvl="0" marL="457200" rtl="0" algn="just">
              <a:spcBef>
                <a:spcPts val="1200"/>
              </a:spcBef>
              <a:spcAft>
                <a:spcPts val="0"/>
              </a:spcAft>
              <a:buNone/>
            </a:pPr>
            <a:r>
              <a:t/>
            </a:r>
            <a:endParaRPr sz="1800">
              <a:solidFill>
                <a:srgbClr val="000000"/>
              </a:solidFill>
              <a:latin typeface="Playfair Display"/>
              <a:ea typeface="Playfair Display"/>
              <a:cs typeface="Playfair Display"/>
              <a:sym typeface="Playfair Display"/>
            </a:endParaRPr>
          </a:p>
          <a:p>
            <a:pPr indent="0" lvl="0" marL="0" rtl="0" algn="l">
              <a:spcBef>
                <a:spcPts val="1200"/>
              </a:spcBef>
              <a:spcAft>
                <a:spcPts val="16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Insight Data</a:t>
            </a:r>
            <a:endParaRPr/>
          </a:p>
        </p:txBody>
      </p:sp>
      <p:sp>
        <p:nvSpPr>
          <p:cNvPr id="86" name="Google Shape;86;p16"/>
          <p:cNvSpPr txBox="1"/>
          <p:nvPr>
            <p:ph idx="1" type="body"/>
          </p:nvPr>
        </p:nvSpPr>
        <p:spPr>
          <a:xfrm>
            <a:off x="471900" y="1919075"/>
            <a:ext cx="8222100" cy="122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000000"/>
                </a:solidFill>
                <a:latin typeface="Playfair Display"/>
                <a:ea typeface="Playfair Display"/>
                <a:cs typeface="Playfair Display"/>
                <a:sym typeface="Playfair Display"/>
              </a:rPr>
              <a:t>Pendapatan nasabah yang tidak memiliki kesulitan membayar paling banyak berasal dari pekerjaan yaitu terdapat lebih dari 140000 nasabah. Dengan begitu perusahaan dapat meningkatkan jumlah nasabah baru dengan menawarkan pinjaman kepada nasabah yang memiliki sumber pendapatan yang berasal dari pekerjaan.</a:t>
            </a:r>
            <a:endParaRPr/>
          </a:p>
        </p:txBody>
      </p:sp>
      <p:pic>
        <p:nvPicPr>
          <p:cNvPr id="87" name="Google Shape;87;p16"/>
          <p:cNvPicPr preferRelativeResize="0"/>
          <p:nvPr/>
        </p:nvPicPr>
        <p:blipFill rotWithShape="1">
          <a:blip r:embed="rId3">
            <a:alphaModFix/>
          </a:blip>
          <a:srcRect b="0" l="0" r="0" t="3975"/>
          <a:stretch/>
        </p:blipFill>
        <p:spPr>
          <a:xfrm>
            <a:off x="1055623" y="3302350"/>
            <a:ext cx="7032750" cy="145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Insight Data</a:t>
            </a:r>
            <a:endParaRPr/>
          </a:p>
        </p:txBody>
      </p:sp>
      <p:sp>
        <p:nvSpPr>
          <p:cNvPr id="93" name="Google Shape;93;p17"/>
          <p:cNvSpPr txBox="1"/>
          <p:nvPr>
            <p:ph idx="1" type="body"/>
          </p:nvPr>
        </p:nvSpPr>
        <p:spPr>
          <a:xfrm>
            <a:off x="471900" y="1919075"/>
            <a:ext cx="8222100" cy="122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000000"/>
                </a:solidFill>
                <a:latin typeface="Playfair Display"/>
                <a:ea typeface="Playfair Display"/>
                <a:cs typeface="Playfair Display"/>
                <a:sym typeface="Playfair Display"/>
              </a:rPr>
              <a:t>Jumlah nasabah terbanyak berdasarkan kategori status keluarga berasal dari nasabah yang sudah menikah yaitu sebanyak 175000 lebih. Menandakan bahwa perusahaan dapat menawarkan produk lebih luas kepada seseorang yang sudah menikah agar jumlah nasabah semakin meningkat. </a:t>
            </a:r>
            <a:endParaRPr/>
          </a:p>
        </p:txBody>
      </p:sp>
      <p:pic>
        <p:nvPicPr>
          <p:cNvPr id="94" name="Google Shape;94;p17"/>
          <p:cNvPicPr preferRelativeResize="0"/>
          <p:nvPr/>
        </p:nvPicPr>
        <p:blipFill>
          <a:blip r:embed="rId3">
            <a:alphaModFix/>
          </a:blip>
          <a:stretch>
            <a:fillRect/>
          </a:stretch>
        </p:blipFill>
        <p:spPr>
          <a:xfrm>
            <a:off x="1312450" y="3440447"/>
            <a:ext cx="6519099" cy="135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Explanatory Data Analysis</a:t>
            </a:r>
            <a:endParaRPr/>
          </a:p>
        </p:txBody>
      </p:sp>
      <p:sp>
        <p:nvSpPr>
          <p:cNvPr id="100" name="Google Shape;100;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rgbClr val="000000"/>
                </a:solidFill>
                <a:latin typeface="Playfair Display"/>
                <a:ea typeface="Playfair Display"/>
                <a:cs typeface="Playfair Display"/>
                <a:sym typeface="Playfair Display"/>
              </a:rPr>
              <a:t>Melakukan beberapa tahapan sebagai berikut : </a:t>
            </a:r>
            <a:endParaRPr sz="1800">
              <a:solidFill>
                <a:srgbClr val="000000"/>
              </a:solidFill>
              <a:latin typeface="Playfair Display"/>
              <a:ea typeface="Playfair Display"/>
              <a:cs typeface="Playfair Display"/>
              <a:sym typeface="Playfair Display"/>
            </a:endParaRPr>
          </a:p>
          <a:p>
            <a:pPr indent="-342900" lvl="0" marL="457200" rtl="0" algn="l">
              <a:spcBef>
                <a:spcPts val="1600"/>
              </a:spcBef>
              <a:spcAft>
                <a:spcPts val="0"/>
              </a:spcAft>
              <a:buClr>
                <a:srgbClr val="000000"/>
              </a:buClr>
              <a:buSzPts val="1800"/>
              <a:buFont typeface="Playfair Display"/>
              <a:buAutoNum type="arabicPeriod"/>
            </a:pPr>
            <a:r>
              <a:rPr lang="id" sz="1800">
                <a:solidFill>
                  <a:srgbClr val="000000"/>
                </a:solidFill>
                <a:latin typeface="Playfair Display"/>
                <a:ea typeface="Playfair Display"/>
                <a:cs typeface="Playfair Display"/>
                <a:sym typeface="Playfair Display"/>
              </a:rPr>
              <a:t>Deskripsi Variabel</a:t>
            </a:r>
            <a:endParaRPr sz="1800">
              <a:solidFill>
                <a:srgbClr val="000000"/>
              </a:solidFill>
              <a:latin typeface="Playfair Display"/>
              <a:ea typeface="Playfair Display"/>
              <a:cs typeface="Playfair Display"/>
              <a:sym typeface="Playfair Display"/>
            </a:endParaRPr>
          </a:p>
          <a:p>
            <a:pPr indent="-342900" lvl="0" marL="457200" rtl="0" algn="l">
              <a:spcBef>
                <a:spcPts val="0"/>
              </a:spcBef>
              <a:spcAft>
                <a:spcPts val="0"/>
              </a:spcAft>
              <a:buClr>
                <a:srgbClr val="000000"/>
              </a:buClr>
              <a:buSzPts val="1800"/>
              <a:buFont typeface="Playfair Display"/>
              <a:buAutoNum type="arabicPeriod"/>
            </a:pPr>
            <a:r>
              <a:rPr lang="id" sz="1800">
                <a:solidFill>
                  <a:srgbClr val="000000"/>
                </a:solidFill>
                <a:latin typeface="Playfair Display"/>
                <a:ea typeface="Playfair Display"/>
                <a:cs typeface="Playfair Display"/>
                <a:sym typeface="Playfair Display"/>
              </a:rPr>
              <a:t>Menangani missing value dan duplikat data</a:t>
            </a:r>
            <a:endParaRPr sz="1800">
              <a:solidFill>
                <a:srgbClr val="000000"/>
              </a:solidFill>
              <a:latin typeface="Playfair Display"/>
              <a:ea typeface="Playfair Display"/>
              <a:cs typeface="Playfair Display"/>
              <a:sym typeface="Playfair Display"/>
            </a:endParaRPr>
          </a:p>
          <a:p>
            <a:pPr indent="-342900" lvl="0" marL="457200" rtl="0" algn="l">
              <a:spcBef>
                <a:spcPts val="0"/>
              </a:spcBef>
              <a:spcAft>
                <a:spcPts val="0"/>
              </a:spcAft>
              <a:buClr>
                <a:srgbClr val="000000"/>
              </a:buClr>
              <a:buSzPts val="1800"/>
              <a:buFont typeface="Playfair Display"/>
              <a:buAutoNum type="arabicPeriod"/>
            </a:pPr>
            <a:r>
              <a:rPr lang="id" sz="1800">
                <a:solidFill>
                  <a:srgbClr val="000000"/>
                </a:solidFill>
                <a:latin typeface="Playfair Display"/>
                <a:ea typeface="Playfair Display"/>
                <a:cs typeface="Playfair Display"/>
                <a:sym typeface="Playfair Display"/>
              </a:rPr>
              <a:t>Analisis Univariate : fitur kategorik dan numerik</a:t>
            </a:r>
            <a:endParaRPr sz="1800">
              <a:solidFill>
                <a:srgbClr val="000000"/>
              </a:solidFill>
              <a:latin typeface="Playfair Display"/>
              <a:ea typeface="Playfair Display"/>
              <a:cs typeface="Playfair Display"/>
              <a:sym typeface="Playfair Display"/>
            </a:endParaRPr>
          </a:p>
          <a:p>
            <a:pPr indent="-342900" lvl="0" marL="457200" rtl="0" algn="l">
              <a:spcBef>
                <a:spcPts val="0"/>
              </a:spcBef>
              <a:spcAft>
                <a:spcPts val="0"/>
              </a:spcAft>
              <a:buClr>
                <a:srgbClr val="000000"/>
              </a:buClr>
              <a:buSzPts val="1800"/>
              <a:buFont typeface="Playfair Display"/>
              <a:buAutoNum type="arabicPeriod"/>
            </a:pPr>
            <a:r>
              <a:rPr lang="id" sz="1800">
                <a:solidFill>
                  <a:srgbClr val="000000"/>
                </a:solidFill>
                <a:latin typeface="Playfair Display"/>
                <a:ea typeface="Playfair Display"/>
                <a:cs typeface="Playfair Display"/>
                <a:sym typeface="Playfair Display"/>
              </a:rPr>
              <a:t>Analisis Multivariate : fitur kategorik dan numerik</a:t>
            </a:r>
            <a:endParaRPr sz="1800">
              <a:solidFill>
                <a:srgbClr val="000000"/>
              </a:solidFill>
              <a:latin typeface="Playfair Display"/>
              <a:ea typeface="Playfair Display"/>
              <a:cs typeface="Playfair Display"/>
              <a:sym typeface="Playfair Display"/>
            </a:endParaRPr>
          </a:p>
          <a:p>
            <a:pPr indent="0" lvl="0" marL="0" rtl="0" algn="l">
              <a:spcBef>
                <a:spcPts val="1600"/>
              </a:spcBef>
              <a:spcAft>
                <a:spcPts val="0"/>
              </a:spcAft>
              <a:buNone/>
            </a:pPr>
            <a:r>
              <a:t/>
            </a:r>
            <a:endParaRPr sz="1800">
              <a:solidFill>
                <a:srgbClr val="000000"/>
              </a:solidFill>
              <a:latin typeface="Playfair Display"/>
              <a:ea typeface="Playfair Display"/>
              <a:cs typeface="Playfair Display"/>
              <a:sym typeface="Playfair Display"/>
            </a:endParaRPr>
          </a:p>
          <a:p>
            <a:pPr indent="0" lvl="0" marL="0" rtl="0" algn="l">
              <a:spcBef>
                <a:spcPts val="1600"/>
              </a:spcBef>
              <a:spcAft>
                <a:spcPts val="0"/>
              </a:spcAft>
              <a:buNone/>
            </a:pPr>
            <a:r>
              <a:t/>
            </a:r>
            <a:endParaRPr sz="1800">
              <a:solidFill>
                <a:srgbClr val="000000"/>
              </a:solidFill>
              <a:latin typeface="Playfair Display"/>
              <a:ea typeface="Playfair Display"/>
              <a:cs typeface="Playfair Display"/>
              <a:sym typeface="Playfair Display"/>
            </a:endParaRPr>
          </a:p>
          <a:p>
            <a:pPr indent="0" lvl="0" marL="0" rtl="0" algn="l">
              <a:spcBef>
                <a:spcPts val="1600"/>
              </a:spcBef>
              <a:spcAft>
                <a:spcPts val="0"/>
              </a:spcAft>
              <a:buNone/>
            </a:pPr>
            <a:r>
              <a:t/>
            </a:r>
            <a:endParaRPr sz="1800">
              <a:solidFill>
                <a:srgbClr val="000000"/>
              </a:solidFill>
              <a:latin typeface="Playfair Display"/>
              <a:ea typeface="Playfair Display"/>
              <a:cs typeface="Playfair Display"/>
              <a:sym typeface="Playfair Display"/>
            </a:endParaRPr>
          </a:p>
          <a:p>
            <a:pPr indent="0" lvl="0" marL="0" rtl="0" algn="l">
              <a:spcBef>
                <a:spcPts val="1600"/>
              </a:spcBef>
              <a:spcAft>
                <a:spcPts val="1600"/>
              </a:spcAft>
              <a:buNone/>
            </a:pPr>
            <a:r>
              <a:t/>
            </a:r>
            <a:endParaRPr sz="1800">
              <a:solidFill>
                <a:srgbClr val="000000"/>
              </a:solidFill>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Data Preparation</a:t>
            </a:r>
            <a:endParaRPr/>
          </a:p>
        </p:txBody>
      </p:sp>
      <p:sp>
        <p:nvSpPr>
          <p:cNvPr id="106" name="Google Shape;106;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rgbClr val="000000"/>
                </a:solidFill>
                <a:latin typeface="Playfair Display"/>
                <a:ea typeface="Playfair Display"/>
                <a:cs typeface="Playfair Display"/>
                <a:sym typeface="Playfair Display"/>
              </a:rPr>
              <a:t>Melakukan data preparation dengan 3 tahapan yaitu :</a:t>
            </a:r>
            <a:endParaRPr sz="1800">
              <a:solidFill>
                <a:srgbClr val="000000"/>
              </a:solidFill>
              <a:latin typeface="Playfair Display"/>
              <a:ea typeface="Playfair Display"/>
              <a:cs typeface="Playfair Display"/>
              <a:sym typeface="Playfair Display"/>
            </a:endParaRPr>
          </a:p>
          <a:p>
            <a:pPr indent="-342900" lvl="0" marL="457200" rtl="0" algn="l">
              <a:spcBef>
                <a:spcPts val="1600"/>
              </a:spcBef>
              <a:spcAft>
                <a:spcPts val="0"/>
              </a:spcAft>
              <a:buClr>
                <a:srgbClr val="000000"/>
              </a:buClr>
              <a:buSzPts val="1800"/>
              <a:buFont typeface="Playfair Display"/>
              <a:buAutoNum type="arabicPeriod"/>
            </a:pPr>
            <a:r>
              <a:rPr lang="id" sz="1800">
                <a:solidFill>
                  <a:srgbClr val="000000"/>
                </a:solidFill>
                <a:latin typeface="Playfair Display"/>
                <a:ea typeface="Playfair Display"/>
                <a:cs typeface="Playfair Display"/>
                <a:sym typeface="Playfair Display"/>
              </a:rPr>
              <a:t>Encoding fitur kategorik</a:t>
            </a:r>
            <a:endParaRPr sz="1800">
              <a:solidFill>
                <a:srgbClr val="000000"/>
              </a:solidFill>
              <a:latin typeface="Playfair Display"/>
              <a:ea typeface="Playfair Display"/>
              <a:cs typeface="Playfair Display"/>
              <a:sym typeface="Playfair Display"/>
            </a:endParaRPr>
          </a:p>
          <a:p>
            <a:pPr indent="-342900" lvl="0" marL="457200" rtl="0" algn="l">
              <a:spcBef>
                <a:spcPts val="0"/>
              </a:spcBef>
              <a:spcAft>
                <a:spcPts val="0"/>
              </a:spcAft>
              <a:buClr>
                <a:srgbClr val="000000"/>
              </a:buClr>
              <a:buSzPts val="1800"/>
              <a:buFont typeface="Playfair Display"/>
              <a:buAutoNum type="arabicPeriod"/>
            </a:pPr>
            <a:r>
              <a:rPr lang="id" sz="1800">
                <a:solidFill>
                  <a:srgbClr val="000000"/>
                </a:solidFill>
                <a:latin typeface="Playfair Display"/>
                <a:ea typeface="Playfair Display"/>
                <a:cs typeface="Playfair Display"/>
                <a:sym typeface="Playfair Display"/>
              </a:rPr>
              <a:t>Standarisasi</a:t>
            </a:r>
            <a:endParaRPr sz="1800">
              <a:solidFill>
                <a:srgbClr val="000000"/>
              </a:solidFill>
              <a:latin typeface="Playfair Display"/>
              <a:ea typeface="Playfair Display"/>
              <a:cs typeface="Playfair Display"/>
              <a:sym typeface="Playfair Display"/>
            </a:endParaRPr>
          </a:p>
          <a:p>
            <a:pPr indent="-342900" lvl="0" marL="457200" rtl="0" algn="l">
              <a:spcBef>
                <a:spcPts val="0"/>
              </a:spcBef>
              <a:spcAft>
                <a:spcPts val="0"/>
              </a:spcAft>
              <a:buClr>
                <a:srgbClr val="000000"/>
              </a:buClr>
              <a:buSzPts val="1800"/>
              <a:buFont typeface="Playfair Display"/>
              <a:buAutoNum type="arabicPeriod"/>
            </a:pPr>
            <a:r>
              <a:rPr lang="id" sz="1800">
                <a:solidFill>
                  <a:srgbClr val="000000"/>
                </a:solidFill>
                <a:latin typeface="Playfair Display"/>
                <a:ea typeface="Playfair Display"/>
                <a:cs typeface="Playfair Display"/>
                <a:sym typeface="Playfair Display"/>
              </a:rPr>
              <a:t>Train-Test Split</a:t>
            </a:r>
            <a:endParaRPr sz="1800">
              <a:solidFill>
                <a:srgbClr val="000000"/>
              </a:solidFill>
              <a:latin typeface="Playfair Display"/>
              <a:ea typeface="Playfair Display"/>
              <a:cs typeface="Playfair Display"/>
              <a:sym typeface="Playfair Display"/>
            </a:endParaRPr>
          </a:p>
          <a:p>
            <a:pPr indent="0" lvl="0" marL="0" rtl="0" algn="l">
              <a:spcBef>
                <a:spcPts val="1600"/>
              </a:spcBef>
              <a:spcAft>
                <a:spcPts val="0"/>
              </a:spcAft>
              <a:buNone/>
            </a:pPr>
            <a:r>
              <a:t/>
            </a:r>
            <a:endParaRPr sz="1800">
              <a:solidFill>
                <a:srgbClr val="000000"/>
              </a:solidFill>
              <a:latin typeface="Playfair Display"/>
              <a:ea typeface="Playfair Display"/>
              <a:cs typeface="Playfair Display"/>
              <a:sym typeface="Playfair Display"/>
            </a:endParaRPr>
          </a:p>
          <a:p>
            <a:pPr indent="0" lvl="0" marL="0" rtl="0" algn="l">
              <a:spcBef>
                <a:spcPts val="1600"/>
              </a:spcBef>
              <a:spcAft>
                <a:spcPts val="1600"/>
              </a:spcAft>
              <a:buNone/>
            </a:pPr>
            <a:r>
              <a:t/>
            </a:r>
            <a:endParaRPr sz="1800">
              <a:solidFill>
                <a:srgbClr val="000000"/>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Foto jarak dekat tampak samping tangan yang menekan tombol pada audio mixer" id="111" name="Google Shape;111;p20"/>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12" name="Google Shape;112;p20"/>
          <p:cNvSpPr txBox="1"/>
          <p:nvPr>
            <p:ph type="title"/>
          </p:nvPr>
        </p:nvSpPr>
        <p:spPr>
          <a:xfrm>
            <a:off x="4585350" y="-120875"/>
            <a:ext cx="45588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3100">
                <a:solidFill>
                  <a:schemeClr val="lt1"/>
                </a:solidFill>
              </a:rPr>
              <a:t>Modelling &amp; Result</a:t>
            </a:r>
            <a:endParaRPr sz="3100">
              <a:solidFill>
                <a:schemeClr val="lt1"/>
              </a:solidFill>
            </a:endParaRPr>
          </a:p>
        </p:txBody>
      </p:sp>
      <p:sp>
        <p:nvSpPr>
          <p:cNvPr id="113" name="Google Shape;113;p20"/>
          <p:cNvSpPr txBox="1"/>
          <p:nvPr>
            <p:ph idx="2" type="body"/>
          </p:nvPr>
        </p:nvSpPr>
        <p:spPr>
          <a:xfrm>
            <a:off x="4946250" y="1194250"/>
            <a:ext cx="3837000" cy="3695100"/>
          </a:xfrm>
          <a:prstGeom prst="rect">
            <a:avLst/>
          </a:prstGeom>
        </p:spPr>
        <p:txBody>
          <a:bodyPr anchorCtr="0" anchor="ctr" bIns="91425" lIns="91425" spcFirstLastPara="1" rIns="91425" wrap="square" tIns="91425">
            <a:noAutofit/>
          </a:bodyPr>
          <a:lstStyle/>
          <a:p>
            <a:pPr indent="-311150" lvl="0" marL="457200" rtl="0" algn="just">
              <a:spcBef>
                <a:spcPts val="0"/>
              </a:spcBef>
              <a:spcAft>
                <a:spcPts val="0"/>
              </a:spcAft>
              <a:buSzPts val="1300"/>
              <a:buChar char="●"/>
            </a:pPr>
            <a:r>
              <a:rPr lang="id" sz="1300"/>
              <a:t>Logistic Regression, algoritma klasifikasi untuk mencari hubungan antara fitur (input) diskrit/kontinu dengan probabilitas hasil output diskrit tertentu.</a:t>
            </a:r>
            <a:endParaRPr sz="1300"/>
          </a:p>
          <a:p>
            <a:pPr indent="-311150" lvl="0" marL="457200" rtl="0" algn="just">
              <a:spcBef>
                <a:spcPts val="1000"/>
              </a:spcBef>
              <a:spcAft>
                <a:spcPts val="0"/>
              </a:spcAft>
              <a:buSzPts val="1300"/>
              <a:buChar char="●"/>
            </a:pPr>
            <a:r>
              <a:rPr lang="id" sz="1300"/>
              <a:t>Decision Tree, algoritma prediksi dengan cara membangun klasifikasi atau regresi model dalam bentuk struktur pohon (tree).</a:t>
            </a:r>
            <a:endParaRPr sz="1300">
              <a:solidFill>
                <a:schemeClr val="accent1"/>
              </a:solidFill>
              <a:highlight>
                <a:srgbClr val="FFFFFF"/>
              </a:highlight>
              <a:latin typeface="Arial"/>
              <a:ea typeface="Arial"/>
              <a:cs typeface="Arial"/>
              <a:sym typeface="Arial"/>
            </a:endParaRPr>
          </a:p>
          <a:p>
            <a:pPr indent="-311150" lvl="0" marL="457200" rtl="0" algn="just">
              <a:spcBef>
                <a:spcPts val="1000"/>
              </a:spcBef>
              <a:spcAft>
                <a:spcPts val="0"/>
              </a:spcAft>
              <a:buSzPts val="1300"/>
              <a:buChar char="●"/>
            </a:pPr>
            <a:r>
              <a:rPr lang="id" sz="1300"/>
              <a:t>Random Forest, algoritma pengklasifikasian data set dalam jumlah besar yang dilakukan melalui penggabungan pohon (tree) terbaik yang melakukan training pada sampel data.</a:t>
            </a:r>
            <a:endParaRPr sz="1300">
              <a:solidFill>
                <a:schemeClr val="accent1"/>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sz="1300"/>
          </a:p>
        </p:txBody>
      </p:sp>
      <p:pic>
        <p:nvPicPr>
          <p:cNvPr id="114" name="Google Shape;114;p20"/>
          <p:cNvPicPr preferRelativeResize="0"/>
          <p:nvPr/>
        </p:nvPicPr>
        <p:blipFill>
          <a:blip r:embed="rId4">
            <a:alphaModFix/>
          </a:blip>
          <a:stretch>
            <a:fillRect/>
          </a:stretch>
        </p:blipFill>
        <p:spPr>
          <a:xfrm>
            <a:off x="773625" y="922826"/>
            <a:ext cx="2971800" cy="1059154"/>
          </a:xfrm>
          <a:prstGeom prst="rect">
            <a:avLst/>
          </a:prstGeom>
          <a:noFill/>
          <a:ln>
            <a:noFill/>
          </a:ln>
        </p:spPr>
      </p:pic>
      <p:pic>
        <p:nvPicPr>
          <p:cNvPr id="115" name="Google Shape;115;p20"/>
          <p:cNvPicPr preferRelativeResize="0"/>
          <p:nvPr/>
        </p:nvPicPr>
        <p:blipFill>
          <a:blip r:embed="rId5">
            <a:alphaModFix/>
          </a:blip>
          <a:stretch>
            <a:fillRect/>
          </a:stretch>
        </p:blipFill>
        <p:spPr>
          <a:xfrm>
            <a:off x="802200" y="2245313"/>
            <a:ext cx="2971800" cy="1038225"/>
          </a:xfrm>
          <a:prstGeom prst="rect">
            <a:avLst/>
          </a:prstGeom>
          <a:noFill/>
          <a:ln>
            <a:noFill/>
          </a:ln>
        </p:spPr>
      </p:pic>
      <p:pic>
        <p:nvPicPr>
          <p:cNvPr id="116" name="Google Shape;116;p20"/>
          <p:cNvPicPr preferRelativeResize="0"/>
          <p:nvPr/>
        </p:nvPicPr>
        <p:blipFill>
          <a:blip r:embed="rId6">
            <a:alphaModFix/>
          </a:blip>
          <a:stretch>
            <a:fillRect/>
          </a:stretch>
        </p:blipFill>
        <p:spPr>
          <a:xfrm>
            <a:off x="773625" y="3546888"/>
            <a:ext cx="3028950" cy="1076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22" name="Google Shape;122;p21"/>
          <p:cNvSpPr txBox="1"/>
          <p:nvPr>
            <p:ph type="title"/>
          </p:nvPr>
        </p:nvSpPr>
        <p:spPr>
          <a:xfrm>
            <a:off x="490250" y="488250"/>
            <a:ext cx="8155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4800"/>
              <a:t>GITHUB :</a:t>
            </a:r>
            <a:r>
              <a:rPr b="1" lang="id" sz="4800"/>
              <a:t> </a:t>
            </a:r>
            <a:br>
              <a:rPr b="1" lang="id" sz="4800"/>
            </a:br>
            <a:r>
              <a:rPr lang="id" sz="1800" u="sng">
                <a:solidFill>
                  <a:schemeClr val="hlink"/>
                </a:solidFill>
                <a:latin typeface="Playfair Display"/>
                <a:ea typeface="Playfair Display"/>
                <a:cs typeface="Playfair Display"/>
                <a:sym typeface="Playfair Display"/>
                <a:hlinkClick r:id="rId4"/>
              </a:rPr>
              <a:t>https://github.com/Muhammad-Fitroh-Amrilla/Intern_Home_Credit/blob/main/Tugas/Minggu%204/Project_Akhir_Intern_Home_Credit.ipynb</a:t>
            </a:r>
            <a:r>
              <a:rPr lang="id" sz="1800">
                <a:latin typeface="Playfair Display"/>
                <a:ea typeface="Playfair Display"/>
                <a:cs typeface="Playfair Display"/>
                <a:sym typeface="Playfair Display"/>
              </a:rPr>
              <a:t> </a:t>
            </a:r>
            <a:endParaRPr sz="1800">
              <a:latin typeface="Playfair Display"/>
              <a:ea typeface="Playfair Display"/>
              <a:cs typeface="Playfair Display"/>
              <a:sym typeface="Playfair Display"/>
            </a:endParaRPr>
          </a:p>
          <a:p>
            <a:pPr indent="0" lvl="0" marL="0" rtl="0" algn="l">
              <a:spcBef>
                <a:spcPts val="0"/>
              </a:spcBef>
              <a:spcAft>
                <a:spcPts val="0"/>
              </a:spcAft>
              <a:buNone/>
            </a:pPr>
            <a:r>
              <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